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Dela Gothic One" panose="020B0604020202020204" charset="-128"/>
      <p:regular r:id="rId16"/>
    </p:embeddedFont>
    <p:embeddedFont>
      <p:font typeface="DM Sans" pitchFamily="2" charset="0"/>
      <p:regular r:id="rId17"/>
      <p:bold r:id="rId18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203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D91C3-385F-DC1D-8C3C-75297F11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4F858-55D4-1978-3EA0-4D1661A81B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A7BC4-BEF5-42E8-0FEC-F236B2503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830EB-4A7B-88E8-F16D-EFE49E2274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69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7B19-EDC2-D6B6-CE0B-30E9DE19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ACC3F-AC89-23C3-D789-2B10A707F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B6AEE-B90B-8EB7-8EDE-3349E4B59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AA8D4-C832-CADE-60CB-E2FB66DDFF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7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296E7-31EE-1CFD-6ADD-CF2AF7ED9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E10B8-E2C1-0E0A-E8AA-9E26313B6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53DDD-0E39-28AA-E7E7-8FA3AF05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EB65B-137F-0C99-E210-D595222C0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C050-7D1D-4B15-9AD6-4C673AD5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F11A1-B718-AF6B-D7CD-A174F4B1A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1BD58-6D5B-BE0D-D5B1-FED75A0FE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EAB0-3AA2-8FFD-E1CD-FDC08AC02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Relationship Id="rId14" Type="http://schemas.openxmlformats.org/officeDocument/2006/relationships/slide" Target="slide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.xml"/><Relationship Id="rId5" Type="http://schemas.openxmlformats.org/officeDocument/2006/relationships/image" Target="../media/image4.png"/><Relationship Id="rId4" Type="http://schemas.openxmlformats.org/officeDocument/2006/relationships/hyperlink" Target="#slide=2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125" y="425648"/>
            <a:ext cx="13392150" cy="1018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Inicio: Tabla de Contenidos - Navega a cualquier pregunta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19125" y="1753433"/>
            <a:ext cx="13392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Desde esta tabla, puedes acceder directamente a cualquiera de las 12 preguntas. Haz clic en el número de la pregunta para comenzar. Al finalizar cada pregunta, encontrarás un botón para regresar aquí y explorar otras.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19125" y="2422803"/>
            <a:ext cx="13392150" cy="5398770"/>
          </a:xfrm>
          <a:prstGeom prst="roundRect">
            <a:avLst>
              <a:gd name="adj" fmla="val 12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Shape 3"/>
          <p:cNvSpPr/>
          <p:nvPr/>
        </p:nvSpPr>
        <p:spPr>
          <a:xfrm>
            <a:off x="626745" y="2430423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b="1" dirty="0"/>
          </a:p>
        </p:txBody>
      </p:sp>
      <p:sp>
        <p:nvSpPr>
          <p:cNvPr id="6" name="Text 4"/>
          <p:cNvSpPr/>
          <p:nvPr/>
        </p:nvSpPr>
        <p:spPr>
          <a:xfrm>
            <a:off x="781526" y="2530912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CO" b="1" dirty="0">
                <a:solidFill>
                  <a:srgbClr val="FF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Riesgo Alto, Satisfacción del Cliente Baja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626745" y="2879050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 dirty="0"/>
          </a:p>
        </p:txBody>
      </p:sp>
      <p:sp>
        <p:nvSpPr>
          <p:cNvPr id="8" name="Text 6"/>
          <p:cNvSpPr/>
          <p:nvPr/>
        </p:nvSpPr>
        <p:spPr>
          <a:xfrm>
            <a:off x="781526" y="2979539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CO" b="1" dirty="0">
                <a:solidFill>
                  <a:srgbClr val="FF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Riesgo Alto, Costos Bajos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9" name="Shape 7"/>
          <p:cNvSpPr/>
          <p:nvPr/>
        </p:nvSpPr>
        <p:spPr>
          <a:xfrm>
            <a:off x="626745" y="3327678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8"/>
          <p:cNvSpPr/>
          <p:nvPr/>
        </p:nvSpPr>
        <p:spPr>
          <a:xfrm>
            <a:off x="781526" y="3428167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CO" b="1" dirty="0">
                <a:solidFill>
                  <a:srgbClr val="FF00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Riesgo Alto, Sostenibilidad Baja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1" name="Shape 9"/>
          <p:cNvSpPr/>
          <p:nvPr/>
        </p:nvSpPr>
        <p:spPr>
          <a:xfrm>
            <a:off x="626745" y="3776305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2" name="Text 10"/>
          <p:cNvSpPr/>
          <p:nvPr/>
        </p:nvSpPr>
        <p:spPr>
          <a:xfrm>
            <a:off x="781526" y="3876794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CO" b="1" dirty="0">
                <a:solidFill>
                  <a:srgbClr val="FF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Satisfacción del Cliente Alta, Riesgo Bajo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6745" y="4224933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 dirty="0"/>
          </a:p>
        </p:txBody>
      </p:sp>
      <p:sp>
        <p:nvSpPr>
          <p:cNvPr id="14" name="Text 12"/>
          <p:cNvSpPr/>
          <p:nvPr/>
        </p:nvSpPr>
        <p:spPr>
          <a:xfrm>
            <a:off x="781526" y="4325422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MX" b="1" dirty="0">
                <a:solidFill>
                  <a:srgbClr val="FF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Satisfacción del Cliente Alta, Costos Bajos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26745" y="4673560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Text 14"/>
          <p:cNvSpPr/>
          <p:nvPr/>
        </p:nvSpPr>
        <p:spPr>
          <a:xfrm>
            <a:off x="781526" y="4774049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MX" b="1" dirty="0">
                <a:solidFill>
                  <a:srgbClr val="FF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Satisfacción del Cliente Alta, Sostenibilidad Baja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6745" y="5122188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8" name="Text 16"/>
          <p:cNvSpPr/>
          <p:nvPr/>
        </p:nvSpPr>
        <p:spPr>
          <a:xfrm>
            <a:off x="781526" y="5222677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MX" b="1" dirty="0">
                <a:solidFill>
                  <a:srgbClr val="FF000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Costos Alto, Satisfacción del Cliente Baja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6745" y="5570815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0" name="Text 18"/>
          <p:cNvSpPr/>
          <p:nvPr/>
        </p:nvSpPr>
        <p:spPr>
          <a:xfrm>
            <a:off x="781526" y="5671304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CO" b="1" dirty="0">
                <a:solidFill>
                  <a:srgbClr val="FF000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Costos Alto, Riesgo Bajo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6745" y="6019443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2" name="Text 20"/>
          <p:cNvSpPr/>
          <p:nvPr/>
        </p:nvSpPr>
        <p:spPr>
          <a:xfrm>
            <a:off x="781526" y="6119932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CO" b="1" dirty="0">
                <a:solidFill>
                  <a:srgbClr val="FF0000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Costos Alto, Sostenibilidad Baja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6745" y="6468070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4" name="Text 22"/>
          <p:cNvSpPr/>
          <p:nvPr/>
        </p:nvSpPr>
        <p:spPr>
          <a:xfrm>
            <a:off x="781526" y="6568559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CO" b="1" dirty="0">
                <a:solidFill>
                  <a:srgbClr val="FF0000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Sostenibilidad Alta, Costos Bajos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6745" y="6916698"/>
            <a:ext cx="13376910" cy="4486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6" name="Text 24"/>
          <p:cNvSpPr/>
          <p:nvPr/>
        </p:nvSpPr>
        <p:spPr>
          <a:xfrm>
            <a:off x="781526" y="7017187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CO" b="1" dirty="0">
                <a:solidFill>
                  <a:srgbClr val="FF0000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Sostenibilidad Alta, Costos Bajos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6745" y="7365325"/>
            <a:ext cx="13376910" cy="4486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8" name="Text 26"/>
          <p:cNvSpPr/>
          <p:nvPr/>
        </p:nvSpPr>
        <p:spPr>
          <a:xfrm>
            <a:off x="781526" y="7465814"/>
            <a:ext cx="13067348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s-CO" b="1" dirty="0">
                <a:solidFill>
                  <a:srgbClr val="FF0000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Sostenibilidad Alta, Riesgo Bajo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5EFACA-B5A3-1D77-B635-4DA73799AFE4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8D43E-CBB0-FB25-91C6-97AB7285A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9C408605-486D-FB59-0206-7BD083A9CDB8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Costos Alto, Sostenibilidad Baja</a:t>
            </a:r>
            <a:endParaRPr lang="en-US" sz="315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6DAE0538-3983-A331-24F3-2CA78BD65590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del Conocimiento y Colaboración. Escenario: María, una ingeniera senior, es la única que conoce a fondo un proceso crítico... Se jubila en 3 meses. ¿Cuál es la estrategia MÁS efectiva para asegurar que su conocimiento no se pierda?</a:t>
            </a:r>
            <a:endParaRPr lang="en-US" sz="12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C9E493F9-4817-4EAE-F7E0-5DE849182E3A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Pedirle que escribiera detalladamente todo lo que sabe en un manual de procedimientos.</a:t>
            </a:r>
            <a:endParaRPr lang="en-US" sz="1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A11020C8-1266-CEBE-FCBF-68EC60AAEF00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Asignar un sustituto para que la observe trabajar y le haga preguntas durante sus últimas semanas.</a:t>
            </a:r>
            <a:endParaRPr lang="en-US" sz="1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3229EAC8-7B09-D16A-2286-28F262FE724A}"/>
              </a:ext>
            </a:extLst>
          </p:cNvPr>
          <p:cNvSpPr/>
          <p:nvPr/>
        </p:nvSpPr>
        <p:spPr>
          <a:xfrm>
            <a:off x="616625" y="369773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Contratar a un consultor externo para que aprenda el proceso y luego lo enseñe a los demás.</a:t>
            </a:r>
            <a:endParaRPr lang="en-US" sz="1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6C5DB2A5-4466-C412-BB0B-302B4FCBD1F6}"/>
              </a:ext>
            </a:extLst>
          </p:cNvPr>
          <p:cNvSpPr/>
          <p:nvPr/>
        </p:nvSpPr>
        <p:spPr>
          <a:xfrm>
            <a:off x="616625" y="4482302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Crear un programa de mentoría donde María entrene a un pequeño grupo de empleados, fomentando sesiones de preguntas, resolución de problemas juntos y narración de experiencias pasadas.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425EF-77B6-C01C-E022-6CEFB847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27425"/>
            <a:ext cx="6505575" cy="6515100"/>
          </a:xfrm>
          <a:prstGeom prst="rect">
            <a:avLst/>
          </a:prstGeom>
        </p:spPr>
      </p:pic>
      <p:sp>
        <p:nvSpPr>
          <p:cNvPr id="4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C736B932-3974-94B1-8EAC-1F67F030D34C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AE4FA90A-7321-5DC0-D70F-8C85FD131265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0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4D2E-3DB7-5906-EA51-E78DF43D4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ED2BD459-3D88-E14A-8C24-139D83AD79C6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Sostenibilidad Alta, Costos Bajos</a:t>
            </a:r>
            <a:endParaRPr lang="en-US" sz="315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2F514F3B-2869-2C8C-A8C2-D432F15F2576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Innovación y Sostenibilidad a Largo Plazo. Escenario: Tu empresa puede lanzar un nuevo producto utilizando un proveedor que ofrece materiales un 30% más baratos, pero cuya producción tiene un alto impacto ambiental... ¿Qué decisión tomas?</a:t>
            </a:r>
            <a:endParaRPr lang="en-US" sz="12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60E961DA-1B6F-9F85-86B5-A5117B6B50E1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Elegir el proveedor más barato para maximizar la rentabilidad a corto plazo y cumplir los objetivos financieros del trimestre.</a:t>
            </a:r>
            <a:endParaRPr lang="en-US" sz="1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8F134B93-709E-3C03-7276-D01DCFD00BD5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Posponer el lanzamiento del producto hasta encontrar un proveedor sostenible que sea igual de barato, aunque tome más de un año.</a:t>
            </a:r>
            <a:endParaRPr lang="en-US" sz="1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C34D0D48-856D-7D63-982A-0A804FB9C5C0}"/>
              </a:ext>
            </a:extLst>
          </p:cNvPr>
          <p:cNvSpPr/>
          <p:nvPr/>
        </p:nvSpPr>
        <p:spPr>
          <a:xfrm>
            <a:off x="609004" y="3702230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Elegir el proveedor sostenible, asumir el costo inicial más alto y comunicarlo activamente como una ventaja competitiva y un compromiso de la marca, atrayendo a clientes que valoran la sostenibilidad.</a:t>
            </a:r>
            <a:endParaRPr lang="en-US" sz="1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96BA58CF-1BCD-30B5-CC25-835D4F7A8355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Realizar una prueba de mercado con dos versiones del producto, una barata y otra sostenible, para que el cliente decida.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CB61E-CEA7-DE69-4921-1B51C9CE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16" y="931188"/>
            <a:ext cx="6505575" cy="6515100"/>
          </a:xfrm>
          <a:prstGeom prst="rect">
            <a:avLst/>
          </a:prstGeom>
        </p:spPr>
      </p:pic>
      <p:sp>
        <p:nvSpPr>
          <p:cNvPr id="4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8A4C7B29-D66F-5A29-766F-1B0AFEC6061C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E4C3AB20-45F1-CBEC-8A99-399D5A0A8A77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9474F-0679-8335-8691-2885FB95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9B7F490C-C603-2B1B-439E-5356478E2C9B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s-MX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Sostenibilidad Alta, Satisfacción del Cliente Baja</a:t>
            </a:r>
            <a:endParaRPr lang="en-US" sz="315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9950ADA7-22B8-42A3-E376-B56FC2EAF599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Abordando la Complejidad. Escenario: Un proyecto de innovación importante se está volviendo impredecible... ¿Cuál es la mejor aproximación?</a:t>
            </a:r>
            <a:endParaRPr lang="en-US" sz="12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0214CE7F-0122-1A65-0D92-022A273FEA1D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Aumentar el control, imponer hitos más estrictos y reportes diarios para retomar el control del plan original.</a:t>
            </a:r>
            <a:endParaRPr lang="en-US" sz="1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180B092C-4E3F-1162-886C-C88AAD510328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Cancelar el proyecto porque claramente no era viable. </a:t>
            </a:r>
            <a:endParaRPr lang="en-US" sz="1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F891BCAE-30C4-0CA3-E1B9-5E3813546657}"/>
              </a:ext>
            </a:extLst>
          </p:cNvPr>
          <p:cNvSpPr/>
          <p:nvPr/>
        </p:nvSpPr>
        <p:spPr>
          <a:xfrm>
            <a:off x="616625" y="355902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Reconocer que es un proceso complejo. Convocar una reunión con todas las partes involucradas para redefinir colectivamente el problema, aceptar los cambios como parte del proceso y ajustar el plan en base a los nuevos aprendizajes. </a:t>
            </a:r>
            <a:endParaRPr lang="en-US" sz="1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9F82D595-9623-22C9-A2F7-360716E7B1A5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Dividir el proyecto en partes más pequeñas y manejables, pero mantener el plan general sin cambios.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FFBE1-E72D-8DB2-5594-3A3D8BB4E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54" y="931188"/>
            <a:ext cx="6505575" cy="6515100"/>
          </a:xfrm>
          <a:prstGeom prst="rect">
            <a:avLst/>
          </a:prstGeom>
        </p:spPr>
      </p:pic>
      <p:sp>
        <p:nvSpPr>
          <p:cNvPr id="4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C82EB4ED-22A6-8564-E04A-0F3FA401726A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A311C494-9A49-5CE7-8394-96549EE235F6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7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02BDD-56A6-DDE6-DC5E-7688DC04F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57E52000-29C3-4109-196E-83736E6EAF4B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Sostenibilidad Alta, Riesgo Bajo</a:t>
            </a:r>
            <a:endParaRPr lang="en-US" sz="315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63C7B4AA-B755-0DF3-66BB-401CF5D6FABD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del Riesgo y Cultura del Fracaso. Escenario: Un equipo invierte tres meses y un presupuesto significativo en un proyecto piloto que, finalmente, demuestra no ser viable. ¿Cómo debe la dirección comunicar esto...?</a:t>
            </a:r>
            <a:endParaRPr lang="en-US" sz="12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6CDC3281-014C-79EE-7154-A8D85C52006A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En una reunión general, se destaca el 'fracaso' del equipo como un ejemplo de mala planificación y se anuncian controles más estrictos para futuros proyectos. </a:t>
            </a:r>
            <a:endParaRPr lang="en-US" sz="1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C3EAF5A2-A42A-F18E-B400-0F7A4D0F56F4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Celebrar una sesión de 'aprendizaje del fracaso' donde el equipo expone qué funcionó, qué no, y cuáles son los aprendizajes clave. El esfuerzo y la valentía del equipo son reconocidos públicamente.</a:t>
            </a:r>
            <a:endParaRPr lang="en-US" sz="1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7953666D-8D84-DAB9-F6D0-B697DE6F4658}"/>
              </a:ext>
            </a:extLst>
          </p:cNvPr>
          <p:cNvSpPr/>
          <p:nvPr/>
        </p:nvSpPr>
        <p:spPr>
          <a:xfrm>
            <a:off x="609004" y="394892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No se comunica nada para no alarmar a otros equipos y se archiva el proyecto discretamente. </a:t>
            </a:r>
            <a:endParaRPr lang="en-US" sz="1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73F4F120-7EF9-C585-EC96-F894C2B669EC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Se publica un informe detallado con los errores técnicos, pero sin mencionar nombres, y se distribuye por correo electrónico.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74C17-DB68-4E4B-1ABB-2AD45838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821" y="931188"/>
            <a:ext cx="6505575" cy="6515100"/>
          </a:xfrm>
          <a:prstGeom prst="rect">
            <a:avLst/>
          </a:prstGeom>
        </p:spPr>
      </p:pic>
      <p:sp>
        <p:nvSpPr>
          <p:cNvPr id="4" name="Oval 3">
            <a:hlinkClick r:id="rId4" action="ppaction://hlinksldjump"/>
            <a:extLst>
              <a:ext uri="{FF2B5EF4-FFF2-40B4-BE49-F238E27FC236}">
                <a16:creationId xmlns:a16="http://schemas.microsoft.com/office/drawing/2014/main" id="{81C8F790-7745-2C30-8363-67E5C4DC2EFF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0D84EB36-6655-BB26-6AC3-70B2D5B201A2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684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23982"/>
            <a:ext cx="9850398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Riesgo Alto, Satisfacción del Cliente Baja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naturaleza de la innovación. Escenario: Tu equipo ha estado meses desarrollando un nuevo producto... un miembro junior del equipo propone una idea radicalmente diferente... ¿Qué haces?"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Desestimar la idea para mantener el enfoque en el plan original y cumplir con los plazos establecidos. La desviación es un riesgo inaceptable.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Pedirle al empleado que documente la idea en un formulario de ideas para una posible revisión en el próximo ciclo de planificación, dentro de 6 meses.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09004" y="3693646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Destinar recursos limitados (</a:t>
            </a:r>
            <a:r>
              <a:rPr lang="es-MX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ej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2 personas, 1 semana)para prototipar rápidamente la nueva idea y testearla con el cliente, sin detener por completo el plan original. 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16625" y="4467701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Reprogramar inmediatamente todos los recursos hacia la nueva idea porque suena más prometedora.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16625" y="3467219"/>
            <a:ext cx="651057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Oval 10">
            <a:hlinkClick r:id="rId6" action="ppaction://hlinksldjump"/>
            <a:extLst>
              <a:ext uri="{FF2B5EF4-FFF2-40B4-BE49-F238E27FC236}">
                <a16:creationId xmlns:a16="http://schemas.microsoft.com/office/drawing/2014/main" id="{BB27D582-B6C4-56A3-FC13-5BF92756E35E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hlinkClick r:id="rId6" action="ppaction://hlinksldjump"/>
            <a:extLst>
              <a:ext uri="{FF2B5EF4-FFF2-40B4-BE49-F238E27FC236}">
                <a16:creationId xmlns:a16="http://schemas.microsoft.com/office/drawing/2014/main" id="{1707A048-6F8F-5061-8708-2826436DBF91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Riesgo Alto, Costos Bajos</a:t>
            </a:r>
            <a:endParaRPr lang="en-US" sz="3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C0049C75-37FD-2555-3025-DF1E9FEA18E7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"Incentivos y Cultura. Escenario: Quieres fomentar que los empleados compartan más ideas y conocimientos... ¿Qué sistema de incentivos es más probable que funcione a largo plazo...?"</a:t>
            </a:r>
            <a:endParaRPr lang="en-US" sz="12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0CAE254-9E6A-C28E-6A03-4699807F8F0B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Un bono económico individual para la 'Idea del Mes'. </a:t>
            </a:r>
            <a:endParaRPr lang="en-US" sz="12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1CFAF69-F0D7-90BC-13D0-333827482260}"/>
              </a:ext>
            </a:extLst>
          </p:cNvPr>
          <p:cNvSpPr/>
          <p:nvPr/>
        </p:nvSpPr>
        <p:spPr>
          <a:xfrm>
            <a:off x="609004" y="281478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Reconocimiento público y oportunidades de liderar proyectos para aquellos que colaboren y compartan abiertamente, integrado en sus evaluaciones de desempeño. </a:t>
            </a:r>
            <a:endParaRPr lang="en-US" sz="12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736D9B4F-E135-497E-2373-5D091E6FE894}"/>
              </a:ext>
            </a:extLst>
          </p:cNvPr>
          <p:cNvSpPr/>
          <p:nvPr/>
        </p:nvSpPr>
        <p:spPr>
          <a:xfrm>
            <a:off x="624246" y="362179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Un evento anual de innovación con premios en efectivo. </a:t>
            </a:r>
            <a:endParaRPr lang="en-US" sz="120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092B053-50A3-DCAB-AF6F-6A1E296CB159}"/>
              </a:ext>
            </a:extLst>
          </p:cNvPr>
          <p:cNvSpPr/>
          <p:nvPr/>
        </p:nvSpPr>
        <p:spPr>
          <a:xfrm>
            <a:off x="609004" y="4385300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No implementar incentivos; se espera que los empleados compartan conocimiento por default.</a:t>
            </a:r>
            <a:endParaRPr lang="en-US" sz="1200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D774F339-05C7-6049-296C-15A7CC7F6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No implementar incentivos; se espera que los empleados compartan conocimiento por default.</a:t>
            </a:r>
            <a: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(No fomenta el comportamiento deseado.)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3">
            <a:hlinkClick r:id="rId6" action="ppaction://hlinksldjump"/>
            <a:extLst>
              <a:ext uri="{FF2B5EF4-FFF2-40B4-BE49-F238E27FC236}">
                <a16:creationId xmlns:a16="http://schemas.microsoft.com/office/drawing/2014/main" id="{84A914AF-CB0C-FDA3-9D47-2F5DBF4D9678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extBox 24">
            <a:hlinkClick r:id="rId6" action="ppaction://hlinksldjump"/>
            <a:extLst>
              <a:ext uri="{FF2B5EF4-FFF2-40B4-BE49-F238E27FC236}">
                <a16:creationId xmlns:a16="http://schemas.microsoft.com/office/drawing/2014/main" id="{0CEA12E6-323D-60C6-6315-7C873A38A99B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B40E5748-3B17-6499-CDE6-AD176CD77646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Riesgo Alto, Sostenibilidad Baja</a:t>
            </a:r>
            <a:endParaRPr lang="en-US" sz="3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3E9835AF-95B7-33E6-1B11-14B3C87B0DDE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del Riesgo y Cultura del Fracaso. Escenario: Un equipo invierte tres meses y un presupuesto significativo en un proyecto piloto que, finalmente, demuestra no ser viable. ¿Cómo debe la dirección comunicar esto...?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F46B40C9-2F26-7F0F-A81D-5160651DD469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En una reunión general, se destaca el 'fracaso' del equipo como un ejemplo de mala planificación y se anuncian controles más estrictos para futuros proyectos.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875FDCAC-8A05-EBE4-D1DB-F8802BD061D4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Celebrar una sesión de 'aprendizaje del fracaso' donde el equipo expone qué funcionó, qué no, y cuáles son los aprendizajes clave. El esfuerzo y la valentía del equipo son reconocidos públicamente.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0011FE4-F05E-A13F-0730-7866C32BF0D4}"/>
              </a:ext>
            </a:extLst>
          </p:cNvPr>
          <p:cNvSpPr/>
          <p:nvPr/>
        </p:nvSpPr>
        <p:spPr>
          <a:xfrm>
            <a:off x="609004" y="394892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No se comunica nada para no alarmar a otros equipos y se archiva el proyecto discretamente.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1A337584-B949-94D2-694A-193A0907D565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Se publica un informe detallado con los errores técnicos, pero sin mencionar nombres, y se distribuye por correo electrónico.</a:t>
            </a:r>
            <a:endParaRPr lang="en-US" sz="1200" dirty="0"/>
          </a:p>
        </p:txBody>
      </p:sp>
      <p:sp>
        <p:nvSpPr>
          <p:cNvPr id="26" name="Oval 25">
            <a:hlinkClick r:id="rId6" action="ppaction://hlinksldjump"/>
            <a:extLst>
              <a:ext uri="{FF2B5EF4-FFF2-40B4-BE49-F238E27FC236}">
                <a16:creationId xmlns:a16="http://schemas.microsoft.com/office/drawing/2014/main" id="{9C56A524-462B-9404-F70D-61A15BC353A3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58BC374C-36FD-BF41-1191-7794BB2599B8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D32ADCF3-A997-228D-E7C2-130713620009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s-MX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Satisfacción del Cliente Alta, Riesgo Bajo</a:t>
            </a:r>
            <a:endParaRPr lang="en-US" sz="3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3E173E7C-7B37-0F61-EAAE-D758305A64CB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Abordando la Complejidad. Escenario: Un proyecto de innovación importante se está volviendo impredecible... ¿Cuál es la mejor aproximación?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7D10C351-F616-0EBA-0BAF-DB1C760E351D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Aumentar el control, imponer hitos más estrictos y reportes diarios para retomar el control del plan original.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9B15D3A-DEAB-1D32-23F4-A8C2AC0222EE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Cancelar el proyecto porque claramente no era viable.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7D52F41-18EC-80E5-53CD-75D62F832308}"/>
              </a:ext>
            </a:extLst>
          </p:cNvPr>
          <p:cNvSpPr/>
          <p:nvPr/>
        </p:nvSpPr>
        <p:spPr>
          <a:xfrm>
            <a:off x="616625" y="3594026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Reconocer que es un proceso complejo. Convocar una reunión con todas las partes involucradas para redefinir colectivamente el problema, aceptar los cambios como parte del proceso y ajustar el plan en base a los nuevos aprendizajes. 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A0E4F9B2-2696-5F8C-3AA8-2906C8343F1E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Dividir el proyecto en partes más pequeñas y manejables, pero mantener el plan general sin cambios.</a:t>
            </a:r>
            <a:endParaRPr lang="en-US" sz="1200" dirty="0"/>
          </a:p>
        </p:txBody>
      </p:sp>
      <p:sp>
        <p:nvSpPr>
          <p:cNvPr id="19" name="Oval 18">
            <a:hlinkClick r:id="rId6" action="ppaction://hlinksldjump"/>
            <a:extLst>
              <a:ext uri="{FF2B5EF4-FFF2-40B4-BE49-F238E27FC236}">
                <a16:creationId xmlns:a16="http://schemas.microsoft.com/office/drawing/2014/main" id="{B1B91182-086F-EC18-9BAB-0317323169D0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4EE99155-A077-9C43-88CE-C1A63C4F74A5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64D8822-BB54-FF70-4F89-B1D879085317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s-MX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Satisfacción del Cliente Alta, Costos Bajos</a:t>
            </a:r>
            <a:endParaRPr lang="en-US" sz="3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EA45211C-FC30-2D09-61B7-ED263BFC3C76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"Métricas y </a:t>
            </a:r>
            <a:r>
              <a:rPr lang="es-MX" sz="1200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KPIs</a:t>
            </a: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 Innovación. Escenario: La junta directiva exige medir el 'retorno de la inversión' (ROI)... ¿Qué enfoque propones para medir el éxito?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74C87969-CB85-3428-07F2-E9265F3D5D96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Medir únicamente los ingresos directos generados por los nuevos productos lanzados en los últimos 6 meses.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317BDC15-8E53-E907-BE5D-56883987C4BC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Implementar un 'conteo de ideas', premiando a los departamentos que más propuestas generen.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41DEC04B-5FC6-529D-0EC9-ED40BFD14EC1}"/>
              </a:ext>
            </a:extLst>
          </p:cNvPr>
          <p:cNvSpPr/>
          <p:nvPr/>
        </p:nvSpPr>
        <p:spPr>
          <a:xfrm>
            <a:off x="616625" y="379159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Proponer un Cuadro de Mando Balanceado que incluya métricas de proceso (ej. </a:t>
            </a:r>
            <a:r>
              <a:rPr lang="es-MX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nº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 experimentos, velocidad de aprendizaje) y métricas de resultado (ej. % de ingresos por nuevos productos en los últimos 3 años).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37FB9223-1640-2F81-14AE-D0088DB89F35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Enfocarse en la satisfacción del equipo y la cultura, midiendo el '</a:t>
            </a:r>
            <a:r>
              <a:rPr lang="es-MX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engagement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 de los empleados en iniciativas de innovación.</a:t>
            </a:r>
            <a:endParaRPr lang="en-US" sz="1200" dirty="0"/>
          </a:p>
        </p:txBody>
      </p:sp>
      <p:sp>
        <p:nvSpPr>
          <p:cNvPr id="30" name="Oval 29">
            <a:hlinkClick r:id="rId6" action="ppaction://hlinksldjump"/>
            <a:extLst>
              <a:ext uri="{FF2B5EF4-FFF2-40B4-BE49-F238E27FC236}">
                <a16:creationId xmlns:a16="http://schemas.microsoft.com/office/drawing/2014/main" id="{F0EBE70E-E7E3-5BCD-1D16-4DD04A811FFF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TextBox 30">
            <a:hlinkClick r:id="rId6" action="ppaction://hlinksldjump"/>
            <a:extLst>
              <a:ext uri="{FF2B5EF4-FFF2-40B4-BE49-F238E27FC236}">
                <a16:creationId xmlns:a16="http://schemas.microsoft.com/office/drawing/2014/main" id="{5D953E42-9D91-0916-8F79-6FE4169D60C2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96D731B7-D503-E265-8965-C8A18C30399E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s-MX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Satisfacción del Cliente Alta, Sostenibilidad Baja</a:t>
            </a:r>
            <a:endParaRPr lang="en-US" sz="3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50F74C8-0BFE-E365-C899-F20FA97C5B8F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Pensamiento Sistémico en la Práctica. Escenario: El departamento de Marketing lanza una campaña exitosa... sin consultar al equipo de Desarrollo... ¿Cuál es la causa raíz del problema?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4CA29806-6687-FFE3-761F-1693F0EAC59B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El equipo de Desarrollo es demasiado lento y debe adoptar metodologías más ágiles para cumplir con las demandas del mercado.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CE6C9A4C-C348-83D6-ECE0-AAD3F87EBEC7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El departamento de Marketing fue irresponsable al hacer promesas sin confirmar la viabilidad técnica.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0336C574-6CFB-9555-2276-205A0528C7D1}"/>
              </a:ext>
            </a:extLst>
          </p:cNvPr>
          <p:cNvSpPr/>
          <p:nvPr/>
        </p:nvSpPr>
        <p:spPr>
          <a:xfrm>
            <a:off x="616625" y="374956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La empresa carece de un proceso de gobernanza de innovación que asegure la comunicación y colaboración transversal antes de tomar decisiones que afecten a múltiples áreas. 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75928DE5-E52B-B868-4D1B-6FEAABE29B10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Falta un líder de producto que sirva como puente entre Marketing y Desarrollo.</a:t>
            </a:r>
            <a:endParaRPr lang="en-US" sz="1200" dirty="0"/>
          </a:p>
        </p:txBody>
      </p:sp>
      <p:sp>
        <p:nvSpPr>
          <p:cNvPr id="17" name="Oval 16">
            <a:hlinkClick r:id="rId6" action="ppaction://hlinksldjump"/>
            <a:extLst>
              <a:ext uri="{FF2B5EF4-FFF2-40B4-BE49-F238E27FC236}">
                <a16:creationId xmlns:a16="http://schemas.microsoft.com/office/drawing/2014/main" id="{CA02B3FD-6244-D4BB-8B98-463561AA64F6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extBox 17">
            <a:hlinkClick r:id="rId6" action="ppaction://hlinksldjump"/>
            <a:extLst>
              <a:ext uri="{FF2B5EF4-FFF2-40B4-BE49-F238E27FC236}">
                <a16:creationId xmlns:a16="http://schemas.microsoft.com/office/drawing/2014/main" id="{469F75A9-97BD-0E11-4D77-A40D61257348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25" y="8193048"/>
            <a:ext cx="1374696" cy="423982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E06B714C-74CC-5C34-6108-F6B60BEB7170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s-MX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Costos Alto, Satisfacción del Cliente Baja</a:t>
            </a:r>
            <a:endParaRPr lang="en-US" sz="315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83106246-AEB2-816F-B0AF-7EC597D4F7DD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naturaleza de la innovación. Escenario: Tu equipo ha estado meses desarrollando un nuevo producto... un miembro junior del equipo propone una idea radicalmente diferente... ¿Qué haces?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2C387F5F-EF4B-9646-74EE-6B4374A54AE9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Desestimar la idea para mantener el enfoque en el plan original y cumplir con los plazos establecidos. La desviación es un riesgo inaceptable.</a:t>
            </a:r>
            <a:endParaRPr lang="en-US" sz="12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DCBF4E7F-21B5-C08A-1943-3D1D639AB652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Pedirle al empleado que documente la idea en un formulario de ideas para una posible revisión en el próximo ciclo de planificación, dentro de 6 meses</a:t>
            </a:r>
            <a:endParaRPr lang="en-US" sz="12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D9F2C21-7EE1-0325-4E35-6732C5D04254}"/>
              </a:ext>
            </a:extLst>
          </p:cNvPr>
          <p:cNvSpPr/>
          <p:nvPr/>
        </p:nvSpPr>
        <p:spPr>
          <a:xfrm>
            <a:off x="609004" y="394892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Destinar recursos limitados (</a:t>
            </a:r>
            <a:r>
              <a:rPr lang="es-MX" sz="12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ej</a:t>
            </a: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2 personas, 1 semana) para prototipar rápidamente la nueva idea y testearla con el cliente, sin detener por completo el plan original.</a:t>
            </a:r>
            <a:endParaRPr lang="en-US" sz="1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6B5CE8EA-5D3F-E758-7325-A715A894C790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Reprogramar inmediatamente todos los recursos hacia la nueva idea porque suena más prometedora. </a:t>
            </a:r>
            <a:endParaRPr lang="en-US" sz="1200" dirty="0"/>
          </a:p>
        </p:txBody>
      </p:sp>
      <p:sp>
        <p:nvSpPr>
          <p:cNvPr id="17" name="Oval 16">
            <a:hlinkClick r:id="rId6" action="ppaction://hlinksldjump"/>
            <a:extLst>
              <a:ext uri="{FF2B5EF4-FFF2-40B4-BE49-F238E27FC236}">
                <a16:creationId xmlns:a16="http://schemas.microsoft.com/office/drawing/2014/main" id="{B0B868A2-D03D-39B3-E4EF-A64ABB3A46F2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extBox 17">
            <a:hlinkClick r:id="rId6" action="ppaction://hlinksldjump"/>
            <a:extLst>
              <a:ext uri="{FF2B5EF4-FFF2-40B4-BE49-F238E27FC236}">
                <a16:creationId xmlns:a16="http://schemas.microsoft.com/office/drawing/2014/main" id="{542A17E2-7C56-9F5C-4484-91C884B053F4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0">
            <a:extLst>
              <a:ext uri="{FF2B5EF4-FFF2-40B4-BE49-F238E27FC236}">
                <a16:creationId xmlns:a16="http://schemas.microsoft.com/office/drawing/2014/main" id="{0B3E387C-B54B-1FBB-F1C6-C85EFBA03663}"/>
              </a:ext>
            </a:extLst>
          </p:cNvPr>
          <p:cNvSpPr/>
          <p:nvPr/>
        </p:nvSpPr>
        <p:spPr>
          <a:xfrm>
            <a:off x="616625" y="423982"/>
            <a:ext cx="9325094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Costos Alto, Riesgo Bajo</a:t>
            </a:r>
            <a:endParaRPr lang="en-US" sz="315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B10CE65F-B083-3158-BE0A-F58587A3A605}"/>
              </a:ext>
            </a:extLst>
          </p:cNvPr>
          <p:cNvSpPr/>
          <p:nvPr/>
        </p:nvSpPr>
        <p:spPr>
          <a:xfrm>
            <a:off x="616625" y="1301115"/>
            <a:ext cx="6510576" cy="740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s-MX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Gestión del Riesgo y Cultura del Fracaso. Escenario: Un equipo invierte tres meses y un presupuesto significativo en un proyecto piloto que, finalmente, demuestra no ser viable. ¿Cómo debe la dirección comunicar esto...?</a:t>
            </a:r>
            <a:endParaRPr lang="en-US" sz="12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9B681CF6-C334-47BB-83DF-7D81A3DD718B}"/>
              </a:ext>
            </a:extLst>
          </p:cNvPr>
          <p:cNvSpPr/>
          <p:nvPr/>
        </p:nvSpPr>
        <p:spPr>
          <a:xfrm>
            <a:off x="616625" y="217991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a) En una reunión general, se destaca el 'fracaso' del equipo como un ejemplo de mala planificación y se anuncian controles más estrictos para futuros proyectos. </a:t>
            </a:r>
            <a:endParaRPr lang="en-US" sz="1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BAA4FF7-6E7D-6FE5-5F3D-2E9FFBB49D68}"/>
              </a:ext>
            </a:extLst>
          </p:cNvPr>
          <p:cNvSpPr/>
          <p:nvPr/>
        </p:nvSpPr>
        <p:spPr>
          <a:xfrm>
            <a:off x="609004" y="2958465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b) Celebrar una sesión de 'aprendizaje del fracaso' donde el equipo expone qué funcionó, qué no, y cuáles son los aprendizajes clave. El esfuerzo y la valentía del equipo son reconocidos públicamente.</a:t>
            </a:r>
            <a:endParaRPr lang="en-US" sz="1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07FD3F7F-7192-C09D-DA67-97708F70B4BB}"/>
              </a:ext>
            </a:extLst>
          </p:cNvPr>
          <p:cNvSpPr/>
          <p:nvPr/>
        </p:nvSpPr>
        <p:spPr>
          <a:xfrm>
            <a:off x="609004" y="3948928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c) No se comunica nada para no alarmar a otros equipos y se archiva el proyecto discretamente.</a:t>
            </a:r>
            <a:endParaRPr lang="en-US" sz="1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E21066BD-6402-BBC1-4A59-BB517EA707DC}"/>
              </a:ext>
            </a:extLst>
          </p:cNvPr>
          <p:cNvSpPr/>
          <p:nvPr/>
        </p:nvSpPr>
        <p:spPr>
          <a:xfrm>
            <a:off x="616625" y="4722983"/>
            <a:ext cx="6510576" cy="24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s-MX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d) Se publica un informe detallado con los errores técnicos, pero sin mencionar nombres, y se distribuye por correo electrónico.</a:t>
            </a:r>
            <a:endParaRPr lang="en-US" sz="1200" dirty="0"/>
          </a:p>
        </p:txBody>
      </p:sp>
      <p:pic>
        <p:nvPicPr>
          <p:cNvPr id="35" name="Image 0" descr="preencoded.png">
            <a:extLst>
              <a:ext uri="{FF2B5EF4-FFF2-40B4-BE49-F238E27FC236}">
                <a16:creationId xmlns:a16="http://schemas.microsoft.com/office/drawing/2014/main" id="{EDFA78CA-7B34-3670-49A9-56B9C6C1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20" y="1335762"/>
            <a:ext cx="6510576" cy="6510576"/>
          </a:xfrm>
          <a:prstGeom prst="rect">
            <a:avLst/>
          </a:prstGeom>
        </p:spPr>
      </p:pic>
      <p:sp>
        <p:nvSpPr>
          <p:cNvPr id="36" name="Oval 35">
            <a:hlinkClick r:id="rId4" action="ppaction://hlinksldjump"/>
            <a:extLst>
              <a:ext uri="{FF2B5EF4-FFF2-40B4-BE49-F238E27FC236}">
                <a16:creationId xmlns:a16="http://schemas.microsoft.com/office/drawing/2014/main" id="{88650AC8-97AB-E3E5-3F30-82AA05FEADE5}"/>
              </a:ext>
            </a:extLst>
          </p:cNvPr>
          <p:cNvSpPr/>
          <p:nvPr/>
        </p:nvSpPr>
        <p:spPr>
          <a:xfrm>
            <a:off x="12857356" y="7565659"/>
            <a:ext cx="1773044" cy="862875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TextBox 36">
            <a:hlinkClick r:id="rId4" action="ppaction://hlinksldjump"/>
            <a:extLst>
              <a:ext uri="{FF2B5EF4-FFF2-40B4-BE49-F238E27FC236}">
                <a16:creationId xmlns:a16="http://schemas.microsoft.com/office/drawing/2014/main" id="{3C580D49-D88D-F5CB-5AA2-9196AD5DF4E9}"/>
              </a:ext>
            </a:extLst>
          </p:cNvPr>
          <p:cNvSpPr txBox="1"/>
          <p:nvPr/>
        </p:nvSpPr>
        <p:spPr>
          <a:xfrm>
            <a:off x="13344701" y="7778523"/>
            <a:ext cx="106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inicio</a:t>
            </a:r>
            <a:endParaRPr lang="es-CO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1833</Words>
  <Application>Microsoft Office PowerPoint</Application>
  <PresentationFormat>Custom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Dela Gothic One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danna rendon</cp:lastModifiedBy>
  <cp:revision>2</cp:revision>
  <dcterms:created xsi:type="dcterms:W3CDTF">2025-09-03T02:04:35Z</dcterms:created>
  <dcterms:modified xsi:type="dcterms:W3CDTF">2025-09-03T02:51:40Z</dcterms:modified>
</cp:coreProperties>
</file>